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png>
</file>

<file path=ppt/media/image1.t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13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13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862804876_960x639.jpg"/>
          <p:cNvSpPr/>
          <p:nvPr>
            <p:ph type="pic" sz="quarter" idx="13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824910546_2681x1332.jpg"/>
          <p:cNvSpPr/>
          <p:nvPr>
            <p:ph type="pic" idx="14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5395635_960x639.jpg"/>
          <p:cNvSpPr/>
          <p:nvPr>
            <p:ph type="pic" sz="quarter" idx="15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13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13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92709243_1322x1323.jpeg"/>
          <p:cNvSpPr/>
          <p:nvPr>
            <p:ph type="pic" sz="half" idx="13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13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824910546_2681x1332.jpg"/>
          <p:cNvSpPr/>
          <p:nvPr>
            <p:ph type="pic" idx="14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ngel Sarmiento"/>
          <p:cNvSpPr txBox="1"/>
          <p:nvPr>
            <p:ph type="body" idx="13"/>
          </p:nvPr>
        </p:nvSpPr>
        <p:spPr>
          <a:xfrm>
            <a:off x="18943497" y="11839048"/>
            <a:ext cx="21971002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Angel Sarmiento</a:t>
            </a:r>
          </a:p>
        </p:txBody>
      </p:sp>
      <p:sp>
        <p:nvSpPr>
          <p:cNvPr id="152" name="Analysis of the Best Music of the 2010s"/>
          <p:cNvSpPr txBox="1"/>
          <p:nvPr>
            <p:ph type="ctrTitle"/>
          </p:nvPr>
        </p:nvSpPr>
        <p:spPr>
          <a:xfrm>
            <a:off x="716717" y="5236659"/>
            <a:ext cx="18222432" cy="3767446"/>
          </a:xfrm>
          <a:prstGeom prst="rect">
            <a:avLst/>
          </a:prstGeom>
        </p:spPr>
        <p:txBody>
          <a:bodyPr/>
          <a:lstStyle/>
          <a:p>
            <a:pPr/>
            <a:r>
              <a:t>Analysis of the Best Music of the 2010s</a:t>
            </a:r>
          </a:p>
        </p:txBody>
      </p:sp>
      <p:sp>
        <p:nvSpPr>
          <p:cNvPr id="153" name="A comprehensive analysis using Spotify Data and Pitchfork’s Top 200 album list"/>
          <p:cNvSpPr txBox="1"/>
          <p:nvPr>
            <p:ph type="subTitle" sz="quarter" idx="1"/>
          </p:nvPr>
        </p:nvSpPr>
        <p:spPr>
          <a:xfrm>
            <a:off x="1014086" y="9231041"/>
            <a:ext cx="21971001" cy="1905001"/>
          </a:xfrm>
          <a:prstGeom prst="rect">
            <a:avLst/>
          </a:prstGeom>
        </p:spPr>
        <p:txBody>
          <a:bodyPr/>
          <a:lstStyle/>
          <a:p>
            <a:pPr/>
            <a:r>
              <a:t>A comprehensive analysis using Spotify Data and Pitchfork’s Top 200 album list</a:t>
            </a:r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09313" y="774317"/>
            <a:ext cx="5812093" cy="58120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89254" y="1972168"/>
            <a:ext cx="14625770" cy="9771664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A Linear Model"/>
          <p:cNvSpPr txBox="1"/>
          <p:nvPr/>
        </p:nvSpPr>
        <p:spPr>
          <a:xfrm>
            <a:off x="10079888" y="802739"/>
            <a:ext cx="4224224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A Linear Model</a:t>
            </a:r>
          </a:p>
        </p:txBody>
      </p:sp>
      <p:sp>
        <p:nvSpPr>
          <p:cNvPr id="195" name="Danceability, energy, acousticness, speechiness, and instrumentalness are significant."/>
          <p:cNvSpPr txBox="1"/>
          <p:nvPr/>
        </p:nvSpPr>
        <p:spPr>
          <a:xfrm>
            <a:off x="2322825" y="4122988"/>
            <a:ext cx="8145054" cy="15496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pPr/>
            <a:r>
              <a:t>Danceability, energy, acousticness, speechiness, and instrumentalness are significant.</a:t>
            </a:r>
          </a:p>
        </p:txBody>
      </p:sp>
      <p:sp>
        <p:nvSpPr>
          <p:cNvPr id="196" name="Low R-squared. Not likely to make a good predictive model of valence."/>
          <p:cNvSpPr txBox="1"/>
          <p:nvPr/>
        </p:nvSpPr>
        <p:spPr>
          <a:xfrm>
            <a:off x="2289960" y="6318135"/>
            <a:ext cx="8210784" cy="10797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pPr/>
            <a:r>
              <a:t>Low R-squared. Not likely to make a good predictive model of valence.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What is the time trend in songs?"/>
          <p:cNvSpPr txBox="1"/>
          <p:nvPr/>
        </p:nvSpPr>
        <p:spPr>
          <a:xfrm>
            <a:off x="6551974" y="6354495"/>
            <a:ext cx="11280052" cy="1007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100"/>
            </a:lvl1pPr>
          </a:lstStyle>
          <a:p>
            <a:pPr/>
            <a:r>
              <a:t>What is the time trend in songs?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1">
                <a:lumOff val="13543"/>
              </a:schemeClr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LOESS"/>
          <p:cNvSpPr txBox="1"/>
          <p:nvPr/>
        </p:nvSpPr>
        <p:spPr>
          <a:xfrm>
            <a:off x="10079888" y="977180"/>
            <a:ext cx="4224224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b="1" sz="6000">
                <a:solidFill>
                  <a:srgbClr val="000000"/>
                </a:solidFill>
              </a:defRPr>
            </a:lvl1pPr>
          </a:lstStyle>
          <a:p>
            <a:pPr/>
            <a:r>
              <a:t>LOESS</a:t>
            </a:r>
          </a:p>
        </p:txBody>
      </p:sp>
      <p:sp>
        <p:nvSpPr>
          <p:cNvPr id="201" name="Locally Estimated Scatterplot Smoothing"/>
          <p:cNvSpPr txBox="1"/>
          <p:nvPr/>
        </p:nvSpPr>
        <p:spPr>
          <a:xfrm>
            <a:off x="6739889" y="2092118"/>
            <a:ext cx="11265981" cy="783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500">
                <a:solidFill>
                  <a:srgbClr val="000000"/>
                </a:solidFill>
              </a:defRPr>
            </a:lvl1pPr>
          </a:lstStyle>
          <a:p>
            <a:pPr/>
            <a:r>
              <a:t>Locally Estimated Scatterplot Smoothing</a:t>
            </a:r>
          </a:p>
        </p:txBody>
      </p:sp>
      <p:sp>
        <p:nvSpPr>
          <p:cNvPr id="202" name="Density based line smoothing…"/>
          <p:cNvSpPr txBox="1"/>
          <p:nvPr/>
        </p:nvSpPr>
        <p:spPr>
          <a:xfrm>
            <a:off x="4603679" y="4616709"/>
            <a:ext cx="16148001" cy="4482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09600" indent="-609600">
              <a:buSzPct val="123000"/>
              <a:buChar char="•"/>
            </a:pPr>
            <a:r>
              <a:t>Density based line smoothing </a:t>
            </a:r>
          </a:p>
          <a:p>
            <a:pPr marL="609600" indent="-609600">
              <a:buSzPct val="123000"/>
              <a:buChar char="•"/>
            </a:pPr>
            <a:r>
              <a:t>Local dependence</a:t>
            </a:r>
          </a:p>
          <a:p>
            <a:pPr marL="609600" indent="-609600">
              <a:buSzPct val="123000"/>
              <a:buChar char="•"/>
            </a:pPr>
            <a:r>
              <a:t>Can see small changes in density-heavy time series data</a:t>
            </a:r>
          </a:p>
          <a:p>
            <a:pPr marL="609600" indent="-609600">
              <a:buSzPct val="123000"/>
              <a:buChar char="•"/>
            </a:pPr>
            <a:r>
              <a:t>Non-parametric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05212" y="2662270"/>
            <a:ext cx="12905591" cy="9196097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LOESS line is in black…"/>
          <p:cNvSpPr txBox="1"/>
          <p:nvPr/>
        </p:nvSpPr>
        <p:spPr>
          <a:xfrm>
            <a:off x="888472" y="11270246"/>
            <a:ext cx="5467986" cy="1388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2500">
                <a:solidFill>
                  <a:srgbClr val="000000"/>
                </a:solidFill>
              </a:defRPr>
            </a:pPr>
            <a:r>
              <a:t>LOESS line is in black</a:t>
            </a:r>
          </a:p>
          <a:p>
            <a:pPr>
              <a:defRPr b="1" sz="2500">
                <a:solidFill>
                  <a:srgbClr val="000000"/>
                </a:solidFill>
              </a:defRPr>
            </a:pPr>
            <a:r>
              <a:t>Regular Linear Model will be in Red</a:t>
            </a:r>
          </a:p>
        </p:txBody>
      </p:sp>
      <p:sp>
        <p:nvSpPr>
          <p:cNvPr id="206" name="There is a general trend downward in joyful songs. The average is more geared toward sad songs."/>
          <p:cNvSpPr txBox="1"/>
          <p:nvPr/>
        </p:nvSpPr>
        <p:spPr>
          <a:xfrm>
            <a:off x="1308283" y="2990772"/>
            <a:ext cx="3843621" cy="1505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000000"/>
                </a:solidFill>
              </a:defRPr>
            </a:lvl1pPr>
          </a:lstStyle>
          <a:p>
            <a:pPr/>
            <a:r>
              <a:t>There is a general trend downward in joyful songs. The average is more geared toward sad songs.</a:t>
            </a:r>
          </a:p>
        </p:txBody>
      </p:sp>
      <p:sp>
        <p:nvSpPr>
          <p:cNvPr id="207" name="What are the time trends in songs?"/>
          <p:cNvSpPr txBox="1"/>
          <p:nvPr/>
        </p:nvSpPr>
        <p:spPr>
          <a:xfrm>
            <a:off x="7386066" y="820231"/>
            <a:ext cx="9611869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What are the time trends in songs?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99116" y="2589292"/>
            <a:ext cx="13710076" cy="9761864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What are the time trends in songs?"/>
          <p:cNvSpPr txBox="1"/>
          <p:nvPr/>
        </p:nvSpPr>
        <p:spPr>
          <a:xfrm>
            <a:off x="7386066" y="767755"/>
            <a:ext cx="961186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What are the time trends in songs?</a:t>
            </a:r>
          </a:p>
        </p:txBody>
      </p:sp>
      <p:sp>
        <p:nvSpPr>
          <p:cNvPr id="211" name="There is a general trend downward for instrumental ness insongs. Songs actually have more lyrics over the decade."/>
          <p:cNvSpPr txBox="1"/>
          <p:nvPr/>
        </p:nvSpPr>
        <p:spPr>
          <a:xfrm>
            <a:off x="1115870" y="3413610"/>
            <a:ext cx="4428855" cy="1848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000000"/>
                </a:solidFill>
              </a:defRPr>
            </a:lvl1pPr>
          </a:lstStyle>
          <a:p>
            <a:pPr/>
            <a:r>
              <a:t>There is a general trend downward for instrumental ness insongs. Songs actually have more lyrics over the decade.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What about albums?"/>
          <p:cNvSpPr txBox="1"/>
          <p:nvPr/>
        </p:nvSpPr>
        <p:spPr>
          <a:xfrm>
            <a:off x="8539467" y="6354495"/>
            <a:ext cx="7305066" cy="1007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100"/>
            </a:lvl1pPr>
          </a:lstStyle>
          <a:p>
            <a:pPr/>
            <a:r>
              <a:t>What about albums?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00772" y="2636943"/>
            <a:ext cx="12704071" cy="9052501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For albums, there is actually an upward trend in joyfulness across the decade."/>
          <p:cNvSpPr txBox="1"/>
          <p:nvPr/>
        </p:nvSpPr>
        <p:spPr>
          <a:xfrm>
            <a:off x="1220823" y="2987746"/>
            <a:ext cx="5370326" cy="11612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000000"/>
                </a:solidFill>
              </a:defRPr>
            </a:lvl1pPr>
          </a:lstStyle>
          <a:p>
            <a:pPr/>
            <a:r>
              <a:t>For albums, there is actually an upward trend in joyfulness across the decade.</a:t>
            </a:r>
          </a:p>
        </p:txBody>
      </p:sp>
      <p:sp>
        <p:nvSpPr>
          <p:cNvPr id="217" name="What are the time trends in albums?"/>
          <p:cNvSpPr txBox="1"/>
          <p:nvPr/>
        </p:nvSpPr>
        <p:spPr>
          <a:xfrm>
            <a:off x="7216292" y="750263"/>
            <a:ext cx="9951416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What are the time trends in albums?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46464" y="2901916"/>
            <a:ext cx="12465595" cy="8882568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What are the time trends in albums?"/>
          <p:cNvSpPr txBox="1"/>
          <p:nvPr/>
        </p:nvSpPr>
        <p:spPr>
          <a:xfrm>
            <a:off x="7216292" y="750263"/>
            <a:ext cx="9951416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What are the time trends in albums?</a:t>
            </a:r>
          </a:p>
        </p:txBody>
      </p:sp>
      <p:sp>
        <p:nvSpPr>
          <p:cNvPr id="221" name="For albums, the trend in instrumental ness remains the same."/>
          <p:cNvSpPr txBox="1"/>
          <p:nvPr/>
        </p:nvSpPr>
        <p:spPr>
          <a:xfrm>
            <a:off x="1220823" y="3159640"/>
            <a:ext cx="5370326" cy="8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000000"/>
                </a:solidFill>
              </a:defRPr>
            </a:lvl1pPr>
          </a:lstStyle>
          <a:p>
            <a:pPr/>
            <a:r>
              <a:t>For albums, the trend in instrumental ness remains the same.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How are the Genres related?"/>
          <p:cNvSpPr txBox="1"/>
          <p:nvPr/>
        </p:nvSpPr>
        <p:spPr>
          <a:xfrm>
            <a:off x="7184904" y="6354495"/>
            <a:ext cx="10014192" cy="1007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100"/>
            </a:lvl1pPr>
          </a:lstStyle>
          <a:p>
            <a:pPr/>
            <a:r>
              <a:t>How are the Genres related?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1">
                <a:lumOff val="13543"/>
              </a:schemeClr>
            </a:gs>
            <a:gs pos="100000">
              <a:schemeClr val="accent1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Hierarchical Clustering"/>
          <p:cNvSpPr txBox="1"/>
          <p:nvPr/>
        </p:nvSpPr>
        <p:spPr>
          <a:xfrm>
            <a:off x="9647095" y="553165"/>
            <a:ext cx="6061169" cy="186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b="1" sz="6000">
                <a:solidFill>
                  <a:srgbClr val="000000"/>
                </a:solidFill>
              </a:defRPr>
            </a:lvl1pPr>
          </a:lstStyle>
          <a:p>
            <a:pPr/>
            <a:r>
              <a:t>Hierarchical Clustering</a:t>
            </a:r>
          </a:p>
        </p:txBody>
      </p:sp>
      <p:pic>
        <p:nvPicPr>
          <p:cNvPr id="2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52929" y="5165993"/>
            <a:ext cx="15049501" cy="4991101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Displaying similarities where a hierarchy is established instead of general clustering"/>
          <p:cNvSpPr txBox="1"/>
          <p:nvPr/>
        </p:nvSpPr>
        <p:spPr>
          <a:xfrm>
            <a:off x="6961201" y="2785089"/>
            <a:ext cx="14756458" cy="146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Displaying similarities where a hierarchy is established instead of general clustering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Introduction"/>
          <p:cNvSpPr txBox="1"/>
          <p:nvPr>
            <p:ph type="body" sz="half" idx="1"/>
          </p:nvPr>
        </p:nvSpPr>
        <p:spPr>
          <a:xfrm>
            <a:off x="1206500" y="5148240"/>
            <a:ext cx="21971000" cy="3874314"/>
          </a:xfrm>
          <a:prstGeom prst="rect">
            <a:avLst/>
          </a:prstGeom>
        </p:spPr>
        <p:txBody>
          <a:bodyPr/>
          <a:lstStyle>
            <a:lvl1pPr>
              <a:defRPr spc="-122" sz="6100"/>
            </a:lvl1pPr>
          </a:lstStyle>
          <a:p>
            <a:pPr/>
            <a:r>
              <a:t>Introduction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77093" y="832669"/>
            <a:ext cx="11751302" cy="11504526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How are the Genres related?"/>
          <p:cNvSpPr txBox="1"/>
          <p:nvPr/>
        </p:nvSpPr>
        <p:spPr>
          <a:xfrm>
            <a:off x="7184904" y="354702"/>
            <a:ext cx="10014192" cy="10070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100">
                <a:solidFill>
                  <a:srgbClr val="000000"/>
                </a:solidFill>
              </a:defRPr>
            </a:lvl1pPr>
          </a:lstStyle>
          <a:p>
            <a:pPr/>
            <a:r>
              <a:t>How are the Genres related?</a:t>
            </a:r>
          </a:p>
        </p:txBody>
      </p:sp>
      <p:sp>
        <p:nvSpPr>
          <p:cNvPr id="231" name="Lots of interesting information here!"/>
          <p:cNvSpPr txBox="1"/>
          <p:nvPr/>
        </p:nvSpPr>
        <p:spPr>
          <a:xfrm>
            <a:off x="2305333" y="3749119"/>
            <a:ext cx="6140959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Lots of interesting information here!</a:t>
            </a:r>
          </a:p>
        </p:txBody>
      </p:sp>
      <p:sp>
        <p:nvSpPr>
          <p:cNvPr id="232" name="Hip Hop albums clustered with Pop, even psychedelic rock albums…"/>
          <p:cNvSpPr txBox="1"/>
          <p:nvPr/>
        </p:nvSpPr>
        <p:spPr>
          <a:xfrm>
            <a:off x="2200381" y="5575798"/>
            <a:ext cx="8234400" cy="3753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81000" indent="-381000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Hip Hop albums clustered with Pop, even psychedelic rock albums</a:t>
            </a:r>
          </a:p>
          <a:p>
            <a:pPr marL="381000" indent="-381000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RnB albums are largely together (pink) but some </a:t>
            </a:r>
          </a:p>
          <a:p>
            <a:pPr marL="381000" indent="-381000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To Pimp a Butterfly(Hip-Hop/funk/soul) linked with Norman F* Rockwell (Alternative/indie)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3"/>
            </a:gs>
            <a:gs pos="100000">
              <a:schemeClr val="accent3">
                <a:hueOff val="552055"/>
                <a:lumOff val="-12548"/>
              </a:schemeClr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Valence…"/>
          <p:cNvSpPr txBox="1"/>
          <p:nvPr/>
        </p:nvSpPr>
        <p:spPr>
          <a:xfrm>
            <a:off x="6276042" y="2287411"/>
            <a:ext cx="4379063" cy="10085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400">
                <a:solidFill>
                  <a:srgbClr val="000000"/>
                </a:solidFill>
              </a:defRPr>
            </a:pPr>
            <a:r>
              <a:t>Valence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Instrumentalness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Acousticness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Danceability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Energy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Loudness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Speechiness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Liveness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Tempo</a:t>
            </a:r>
          </a:p>
        </p:txBody>
      </p:sp>
      <p:sp>
        <p:nvSpPr>
          <p:cNvPr id="159" name="Joyfulness…"/>
          <p:cNvSpPr txBox="1"/>
          <p:nvPr/>
        </p:nvSpPr>
        <p:spPr>
          <a:xfrm>
            <a:off x="14047094" y="2287411"/>
            <a:ext cx="6065521" cy="10085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400">
                <a:solidFill>
                  <a:srgbClr val="000000"/>
                </a:solidFill>
              </a:defRPr>
            </a:pPr>
            <a:r>
              <a:t>Joyfulness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No vocality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The track is acoustic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Suitability for Dancing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Intensity/activity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Decibels (Db)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Spoken Words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Track performed live</a:t>
            </a:r>
          </a:p>
          <a:p>
            <a:pPr>
              <a:defRPr sz="4400">
                <a:solidFill>
                  <a:srgbClr val="000000"/>
                </a:solidFill>
              </a:defRPr>
            </a:pPr>
            <a:r>
              <a:t>Beats per Minute (BPM)</a:t>
            </a:r>
          </a:p>
        </p:txBody>
      </p:sp>
      <p:sp>
        <p:nvSpPr>
          <p:cNvPr id="160" name="Line"/>
          <p:cNvSpPr/>
          <p:nvPr/>
        </p:nvSpPr>
        <p:spPr>
          <a:xfrm>
            <a:off x="8723278" y="2646592"/>
            <a:ext cx="4799483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1" name="Line"/>
          <p:cNvSpPr/>
          <p:nvPr/>
        </p:nvSpPr>
        <p:spPr>
          <a:xfrm>
            <a:off x="10827456" y="3838515"/>
            <a:ext cx="301230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2" name="Line"/>
          <p:cNvSpPr/>
          <p:nvPr/>
        </p:nvSpPr>
        <p:spPr>
          <a:xfrm>
            <a:off x="9865390" y="5030438"/>
            <a:ext cx="3974368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3" name="Line"/>
          <p:cNvSpPr/>
          <p:nvPr/>
        </p:nvSpPr>
        <p:spPr>
          <a:xfrm>
            <a:off x="9568024" y="6222362"/>
            <a:ext cx="4271734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4" name="Line"/>
          <p:cNvSpPr/>
          <p:nvPr/>
        </p:nvSpPr>
        <p:spPr>
          <a:xfrm>
            <a:off x="8273608" y="7388885"/>
            <a:ext cx="5566151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5" name="Line"/>
          <p:cNvSpPr/>
          <p:nvPr/>
        </p:nvSpPr>
        <p:spPr>
          <a:xfrm>
            <a:off x="9113229" y="8568108"/>
            <a:ext cx="472652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6" name="Line"/>
          <p:cNvSpPr/>
          <p:nvPr/>
        </p:nvSpPr>
        <p:spPr>
          <a:xfrm>
            <a:off x="9760437" y="9721931"/>
            <a:ext cx="4079321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7" name="Line"/>
          <p:cNvSpPr/>
          <p:nvPr/>
        </p:nvSpPr>
        <p:spPr>
          <a:xfrm>
            <a:off x="8833355" y="10901155"/>
            <a:ext cx="5006403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8" name="Line"/>
          <p:cNvSpPr/>
          <p:nvPr/>
        </p:nvSpPr>
        <p:spPr>
          <a:xfrm>
            <a:off x="8281279" y="12042314"/>
            <a:ext cx="5566151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9" name="What is in the Dataset?"/>
          <p:cNvSpPr txBox="1"/>
          <p:nvPr/>
        </p:nvSpPr>
        <p:spPr>
          <a:xfrm>
            <a:off x="8978645" y="610326"/>
            <a:ext cx="642670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pPr/>
            <a:r>
              <a:t>What is in the Dataset?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Which Genres have the most joyful music?"/>
          <p:cNvSpPr txBox="1"/>
          <p:nvPr>
            <p:ph type="body" sz="half" idx="1"/>
          </p:nvPr>
        </p:nvSpPr>
        <p:spPr>
          <a:xfrm>
            <a:off x="1206500" y="4920843"/>
            <a:ext cx="21971001" cy="3874314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spc="0" sz="61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Which Genres have the most joyful music?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48322" y="3048417"/>
            <a:ext cx="12806361" cy="8246635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Which Genres have the most joyful music?"/>
          <p:cNvSpPr txBox="1"/>
          <p:nvPr/>
        </p:nvSpPr>
        <p:spPr>
          <a:xfrm>
            <a:off x="6048645" y="1065121"/>
            <a:ext cx="11722913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Which Genres have the most joyful music?</a:t>
            </a:r>
          </a:p>
        </p:txBody>
      </p:sp>
      <p:sp>
        <p:nvSpPr>
          <p:cNvPr id="175" name="Moving down the graph is decreasing joy…"/>
          <p:cNvSpPr txBox="1"/>
          <p:nvPr/>
        </p:nvSpPr>
        <p:spPr>
          <a:xfrm>
            <a:off x="1833046" y="4162196"/>
            <a:ext cx="9427093" cy="3500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381000" indent="-381000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Moving down the graph is decreasing joy</a:t>
            </a:r>
          </a:p>
          <a:p>
            <a:pPr marL="381000" indent="-381000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RnB Genre takes the top spot</a:t>
            </a:r>
          </a:p>
          <a:p>
            <a:pPr marL="381000" indent="-381000">
              <a:buSzPct val="123000"/>
              <a:buChar char="•"/>
              <a:defRPr sz="3000">
                <a:solidFill>
                  <a:srgbClr val="000000"/>
                </a:solidFill>
              </a:defRPr>
            </a:pPr>
            <a:r>
              <a:t>Hip Hop ranks very high despite subject matter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Does sadder music have more words?"/>
          <p:cNvSpPr txBox="1"/>
          <p:nvPr>
            <p:ph type="body" sz="half" idx="1"/>
          </p:nvPr>
        </p:nvSpPr>
        <p:spPr>
          <a:xfrm>
            <a:off x="1206500" y="4920843"/>
            <a:ext cx="21971001" cy="3874314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4500"/>
              </a:spcBef>
              <a:defRPr spc="0" sz="61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Does sadder music have more words?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45688" y="3165440"/>
            <a:ext cx="12384680" cy="7975095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Does sadder music have more words?"/>
          <p:cNvSpPr txBox="1"/>
          <p:nvPr/>
        </p:nvSpPr>
        <p:spPr>
          <a:xfrm>
            <a:off x="6901129" y="1047629"/>
            <a:ext cx="10581742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Does sadder music have more words?</a:t>
            </a:r>
          </a:p>
        </p:txBody>
      </p:sp>
      <p:sp>
        <p:nvSpPr>
          <p:cNvPr id="181" name="Does not seem so. Hip hop is more vocal heavy but still falls behind to RnB and soul."/>
          <p:cNvSpPr txBox="1"/>
          <p:nvPr/>
        </p:nvSpPr>
        <p:spPr>
          <a:xfrm>
            <a:off x="2567715" y="5959660"/>
            <a:ext cx="8461134" cy="154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">
                <a:solidFill>
                  <a:srgbClr val="000000"/>
                </a:solidFill>
              </a:defRPr>
            </a:lvl1pPr>
          </a:lstStyle>
          <a:p>
            <a:pPr/>
            <a:r>
              <a:t>Does not seem so. Hip hop is more vocal heavy but still falls behind to RnB and soul.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What is significant in predicting Joyfulness?"/>
          <p:cNvSpPr txBox="1"/>
          <p:nvPr/>
        </p:nvSpPr>
        <p:spPr>
          <a:xfrm>
            <a:off x="4565643" y="6354495"/>
            <a:ext cx="15252714" cy="10070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6100"/>
            </a:lvl1pPr>
          </a:lstStyle>
          <a:p>
            <a:pPr/>
            <a:r>
              <a:t>What is significant in predicting Joyfulness?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A Linear Model"/>
          <p:cNvSpPr txBox="1"/>
          <p:nvPr/>
        </p:nvSpPr>
        <p:spPr>
          <a:xfrm>
            <a:off x="10079888" y="907692"/>
            <a:ext cx="4224224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A Linear Model</a:t>
            </a:r>
          </a:p>
        </p:txBody>
      </p:sp>
      <p:pic>
        <p:nvPicPr>
          <p:cNvPr id="18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53155" y="2396077"/>
            <a:ext cx="13561471" cy="9738290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Multicollinearity?"/>
          <p:cNvSpPr txBox="1"/>
          <p:nvPr/>
        </p:nvSpPr>
        <p:spPr>
          <a:xfrm>
            <a:off x="3127462" y="3534760"/>
            <a:ext cx="3933953" cy="696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>
                <a:solidFill>
                  <a:srgbClr val="000000"/>
                </a:solidFill>
              </a:defRPr>
            </a:lvl1pPr>
          </a:lstStyle>
          <a:p>
            <a:pPr/>
            <a:r>
              <a:t>Multicollinearity?</a:t>
            </a:r>
          </a:p>
        </p:txBody>
      </p:sp>
      <p:sp>
        <p:nvSpPr>
          <p:cNvPr id="188" name="Multicollinearity seems to be the most likely assumption to be invalidated here"/>
          <p:cNvSpPr txBox="1"/>
          <p:nvPr/>
        </p:nvSpPr>
        <p:spPr>
          <a:xfrm>
            <a:off x="1745586" y="5134627"/>
            <a:ext cx="7788524" cy="960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Multicollinearity seems to be the most likely assumption to be invalidated here</a:t>
            </a:r>
          </a:p>
        </p:txBody>
      </p:sp>
      <p:sp>
        <p:nvSpPr>
          <p:cNvPr id="189" name="Loudness, energy, and acousticness are highly correlated"/>
          <p:cNvSpPr txBox="1"/>
          <p:nvPr/>
        </p:nvSpPr>
        <p:spPr>
          <a:xfrm>
            <a:off x="1745586" y="7150775"/>
            <a:ext cx="7788524" cy="960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Loudness, energy, and acousticness are highly correlated</a:t>
            </a:r>
          </a:p>
        </p:txBody>
      </p:sp>
      <p:sp>
        <p:nvSpPr>
          <p:cNvPr id="190" name="Pairwise Interactions"/>
          <p:cNvSpPr txBox="1"/>
          <p:nvPr/>
        </p:nvSpPr>
        <p:spPr>
          <a:xfrm>
            <a:off x="1745586" y="9166923"/>
            <a:ext cx="7788524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Pairwise Interactions</a:t>
            </a:r>
          </a:p>
        </p:txBody>
      </p:sp>
      <p:sp>
        <p:nvSpPr>
          <p:cNvPr id="191" name="Correlation Plot"/>
          <p:cNvSpPr txBox="1"/>
          <p:nvPr/>
        </p:nvSpPr>
        <p:spPr>
          <a:xfrm>
            <a:off x="12839629" y="12054044"/>
            <a:ext cx="7788524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3000">
                <a:solidFill>
                  <a:srgbClr val="000000"/>
                </a:solidFill>
              </a:defRPr>
            </a:lvl1pPr>
          </a:lstStyle>
          <a:p>
            <a:pPr/>
            <a:r>
              <a:t>Correlation Plot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